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b93b3b5a6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b93b3b5a6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b93b3b5a6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b93b3b5a6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Adoption is a clinical behavior change intervention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Champions must be empowered, not symbolic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Show early wins and transparently share problems/fixes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De-implementation is success when the tool doesn’t work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Example: triage tool adoption improves when nurses see weekly metrics and changes based on their feedback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Example: LLM summarizer adoption improves when edits are captured to refine prompts and reduce errors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1 takeaway line:</a:t>
            </a:r>
            <a:r>
              <a:rPr lang="en">
                <a:solidFill>
                  <a:schemeClr val="dk1"/>
                </a:solidFill>
              </a:rPr>
              <a:t> Adoption is built through trust, feedback, and visible improvement.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b93b3b5a6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b93b3b5a6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b93b3b5a6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b93b3b5a6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Teach “ownership prevents orphaned models”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Clinical owner defines success, failure, and acceptable tradeoffs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IT owns reliability; DS owns model performance; Safety owns harm monitoring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Compliance clarifies documentation and regulatory posture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Example: inpatient deterioration model—rapid rollback authority must be explicit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Example: ambient note summarization—privacy and PHI handling must be owned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1 takeaway line:</a:t>
            </a:r>
            <a:r>
              <a:rPr lang="en">
                <a:solidFill>
                  <a:schemeClr val="dk1"/>
                </a:solidFill>
              </a:rPr>
              <a:t> If nobody owns the model, nobody protects patients.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b93b3b5a6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b93b3b5a6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 why AUROC can hide operational failure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Calibration matters when decisions depend on risk levels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PPV depends on prevalence; students must internalize base rates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Answer guidance (pause):</a:t>
            </a:r>
            <a:br>
              <a:rPr b="1" lang="en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If scarce resource (e.g., ICU bed), higher PPV may be preferred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If high-stakes miss (e.g., stroke), accept lower PPV to reduce false negatives, but plan workload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Vignette (radiology/imaging assist): pulmonary embolism assist—evaluate PPV at “CTA ordering threshold,” monitor missed PE rate and downstream imaging utilization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Mention decision-curve: align threshold with clinical utility, not just statistics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1 takeaway line:</a:t>
            </a:r>
            <a:r>
              <a:rPr lang="en">
                <a:solidFill>
                  <a:schemeClr val="dk1"/>
                </a:solidFill>
              </a:rPr>
              <a:t> “Good” means clinically useful, calibrated, and equitable.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93b3b5a6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b93b3b5a6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b93b3b5a6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b93b3b5a6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b93b3b5a6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b93b3b5a6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 “risk tier” determines evidence burden and controls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High-risk domains need stronger validation and tighter change control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Audit logs: who saw what, when, and what they did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Fallback is essential: if AI down, clinical care must remain safe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Example: radiology assist is typically “recommend,” not “automate”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Example: low-risk automation might be routing routine messages with review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1 takeaway line:</a:t>
            </a:r>
            <a:r>
              <a:rPr lang="en">
                <a:solidFill>
                  <a:schemeClr val="dk1"/>
                </a:solidFill>
              </a:rPr>
              <a:t> Safety controls should scale with risk and autonomy.</a:t>
            </a:r>
            <a:br>
              <a:rPr lang="en">
                <a:solidFill>
                  <a:schemeClr val="dk1"/>
                </a:solidFill>
              </a:rPr>
            </a:b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b91c946fd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b91c946fd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b93b3b5a6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b93b3b5a6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b93b3b5a6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b93b3b5a6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Make this the “doable” blueprint students can remember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Day 0–30 deliverables: use-case spec, RACI, data readiness, risk tier, success metrics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Day 31–60: silent mode results, human factors testing, threshold policy draft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Day 61–90: training plan, monitoring dashboard live, incident response rehearsed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Decision gates prevent sunk-cost fallacy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Example: if silent mode shows unmanageable alert volume, pause and redesign before go-live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Example: if subgroup performance gap is found, mitigate before deployment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1 takeaway line:</a:t>
            </a:r>
            <a:r>
              <a:rPr lang="en">
                <a:solidFill>
                  <a:schemeClr val="dk1"/>
                </a:solidFill>
              </a:rPr>
              <a:t> A time-boxed playbook turns AI into an executable plan.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93b3b5a6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b93b3b5a6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b93b3b5a6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b93b3b5a6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Keep this accessible: students need the posture, not legal details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Explain: regulatory intensity rises with autonomy and harm potential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 “change control” as the operational heart of regulation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Mention that frameworks differ by country, but principles are stable: intended use, evidence, risk controls, traceability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Example: radiology tool marketed as diagnostic vs assist—changes oversight requirements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Example: internally built CDS still needs documentation for safety and governance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1 takeaway line:</a:t>
            </a:r>
            <a:r>
              <a:rPr lang="en">
                <a:solidFill>
                  <a:schemeClr val="dk1"/>
                </a:solidFill>
              </a:rPr>
              <a:t> If you can’t document it, you can’t defend it.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b93b3b5a6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b93b3b5a6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EHR-native: best for adoption, but slower change cycles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SMART on FHIR: good for rapid iteration and portability; needs strong identity/security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APIs: flexible; risk of fragmentation and unclear ownership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Background services: powerful; needs strong audit trails and rollback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Example: inpatient deterioration model as background service feeding a rounding list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Example: outpatient risk stratification via API feeding care management workqueues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1 takeaway line:</a:t>
            </a:r>
            <a:r>
              <a:rPr lang="en">
                <a:solidFill>
                  <a:schemeClr val="dk1"/>
                </a:solidFill>
              </a:rPr>
              <a:t> Deployment choice determines adoption, governance, and safety.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b93b3b5a6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b93b3b5a6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Teach “leading vs lagging” indicators (usage drops precede outcome drift)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Answer guidance (pause):</a:t>
            </a:r>
            <a:br>
              <a:rPr b="1" lang="en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Step 1: verify data pipeline integrity (missingness/format changes)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Step 2: assess recent workflow/EHR changes and population shift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Step 3: activate incident workflow: severity, scope, temporary safeguards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Step 4: consider rollback or threshold adjustment while investigating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Vignette (inpatient deterioration/monitoring): wearable vitals model shows rising false alarms after new device firmware; first investigate data drift, then adjust filters, then revalidate and communicate changes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 equity: subgroup monitoring is part of routine monitoring, not optional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1 takeaway line:</a:t>
            </a:r>
            <a:r>
              <a:rPr lang="en">
                <a:solidFill>
                  <a:schemeClr val="dk1"/>
                </a:solidFill>
              </a:rPr>
              <a:t> Monitoring is the early warning system for patient safety.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b93b3b5a6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b93b3b5a6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Normalize that AI incidents will happen; plan beats panic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Detection sources: dashboards, clinician reports, safety events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Triage: severity (harm potential), scope, and time sensitivity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Contain: disable alert, raise threshold, route to manual review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Communication: frontline message + leadership + documentation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Example: sudden spike in false positives after EHR upgrade → disable feature feed and rollback model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Example: LLM summarizer hallucination cluster → restrict to low-risk sections pending review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1 takeaway line:</a:t>
            </a:r>
            <a:r>
              <a:rPr lang="en">
                <a:solidFill>
                  <a:schemeClr val="dk1"/>
                </a:solidFill>
              </a:rPr>
              <a:t> A rollback plan is a safety requirement, not a luxury.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b93b3b5a6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b93b3b5a6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Teach “retraining is change management,” not a technical refresh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Shadow testing reduces risk and surprises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Approval gates should be proportional to risk tier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Keep “model cards” and “change logs” simple but complete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Example: new lab assay changes distribution → retrain with validation and recalibration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Example: new triage policy changes labels → update labels and revalidate fairness metrics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1 takeaway line:</a:t>
            </a:r>
            <a:r>
              <a:rPr lang="en">
                <a:solidFill>
                  <a:schemeClr val="dk1"/>
                </a:solidFill>
              </a:rPr>
              <a:t> Every model update is a clinical change that needs controls.</a:t>
            </a:r>
            <a:br>
              <a:rPr lang="en">
                <a:solidFill>
                  <a:schemeClr val="dk1"/>
                </a:solidFill>
              </a:rPr>
            </a:b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b93b3b5a6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b93b3b5a6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Teach: value is multi-dimensional; pick a small metric set per layer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Reliability and usage come first—if they fail, outcomes won’t move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Watch for unintended consequences (extra testing, delays, workload shifts)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Vignette (operations capacity/crowding): ED crowding predictor informs surge staffing + bed huddles; evaluate length-of-stay, left-without-being-seen, boarding time; monitor for gaming and inequitable delays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Example: outpatient tool increases nurse calls—measure workload and burnout risk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1 takeaway line:</a:t>
            </a:r>
            <a:r>
              <a:rPr lang="en">
                <a:solidFill>
                  <a:schemeClr val="dk1"/>
                </a:solidFill>
              </a:rPr>
              <a:t> Measure value across reliability, usage, workflow, outcomes, and equity.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b93b3b5a6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b93b3b5a6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b93b3b5a6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b93b3b5a6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b93b3b5a6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b93b3b5a6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b93b3b5a6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b93b3b5a6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Teach: AI value requires a “decision + action + owner”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Common error: predicting risk with no operational pathway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Answer guidance (for the pause):</a:t>
            </a:r>
            <a:br>
              <a:rPr b="1" lang="en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Intake: great for triage/queueing; risk is over-alerting early data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Decision: supports ordering/diagnosis; risk is over-reliance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Action: automates steps; risk is unsafe automation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Follow-up: chronic disease; risk is equity/access gaps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b93b3b5a6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b93b3b5a6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Walk through the “failure mode mindset”: pre-mortem before build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Highlight alert fatigue as a predictable, measurable failure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Drift: the model may be “right at launch” and wrong later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Ownership: if no clinical owner, nobody is accountable for harms/updates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Example: operations/crowding predictor that doesn’t integrate with bed management actions becomes a dashboard nobody uses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Example: triage tool deployed without nursing co-design creates workarounds and distrust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1 takeaway line:</a:t>
            </a:r>
            <a:r>
              <a:rPr lang="en">
                <a:solidFill>
                  <a:schemeClr val="dk1"/>
                </a:solidFill>
              </a:rPr>
              <a:t> Most AI failures are predictable implementation failures.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b93b3b5a6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b93b3b5a6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b93b3b5a6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b93b3b5a6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b93b3b5a6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b93b3b5a6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n move the Idea&gt;Scale thing down some so that the page is more balanced and make it look more interesting"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 this slide consistent with the coloring of the previous slides (1-20)"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 this slide consistent with the coloring of the previous slides"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 this slide consistent with the coloring of the previous slides, although add coloring within the table"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 this slide consistent with the coloring of the previous slides, although add coloring within figure to make things stand out"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 this slide consistent with the coloring of the previous slides (1-13)" id="199" name="Google Shape;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 this slide consistent with the coloring of the previous slides, although add coloring (additional colors that match with theme) within figure to make things stand out"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 this slide consistent with the coloring of the previous slides (1-12)"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 title="Gemini_Generated_Image_lkdwyilkdwyilkd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092"/>
            <a:ext cx="9144003" cy="5103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 this slide consistent with the coloring of the previous slides (1-15)"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 this slide consistent with the coloring of the previous slides (1-20"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se the colors, theme of the current slide 3 to change this image" id="139" name="Google Shape;13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 this slide consistent with the coloring of the previous slides (1-16)"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title="Gemini_Generated_Image_8isip38isip38is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 this slide consistent with the coloring of the previous slides (1-17)" id="236" name="Google Shape;2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 title="Gemini_Generated_Image_6br4w56br4w56br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 this slide consistent with the coloring of the previous slides (1-18)"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 this slide consistent with the coloring of the previous slides (1-19)"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 this slide consistent with the coloring of the previous slides (1-20)"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 this slide consistent with the coloring of the previous slides (1-20)"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 this slide consistent with the coloring of the previous slides (1-20"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kay another similar slide that just says &quot;Overview&quot;"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sign, theme slide 4 similar to slide 3"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apt to the theme, colors of slide 3" id="154" name="Google Shape;15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 this slide consistent with the prior them of slides 1-4"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nsition slide that just states &quot;AI Implementation&quot;"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 this slide consisent with the coloring of the previous slides" id="169" name="Google Shape;16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 this slide consistent with the coloring of the previous slides"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